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838" autoAdjust="0"/>
    <p:restoredTop sz="94660"/>
  </p:normalViewPr>
  <p:slideViewPr>
    <p:cSldViewPr>
      <p:cViewPr varScale="1">
        <p:scale>
          <a:sx n="68" d="100"/>
          <a:sy n="68" d="100"/>
        </p:scale>
        <p:origin x="7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70225-5FD6-4446-8D8C-41291D7DD463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4AE5E-BB0F-47FA-B91E-49E1F395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59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4AE5E-BB0F-47FA-B91E-49E1F395CD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1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14" name="Picture 13" descr="globe-logo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010400" y="4876800"/>
            <a:ext cx="1828800" cy="1828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1" y="457200"/>
            <a:ext cx="4343400" cy="182880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Autofit/>
          </a:bodyPr>
          <a:lstStyle/>
          <a:p>
            <a:pPr algn="ctr"/>
            <a:r>
              <a:rPr lang="en-US" sz="11500" b="1" spc="-15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b="1" spc="-15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1" y="2395025"/>
            <a:ext cx="3810000" cy="3581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5" name="Right Triangle 4"/>
          <p:cNvSpPr/>
          <p:nvPr/>
        </p:nvSpPr>
        <p:spPr>
          <a:xfrm>
            <a:off x="6705600" y="2362200"/>
            <a:ext cx="2057400" cy="3733800"/>
          </a:xfrm>
          <a:prstGeom prst="rtTriangl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flipH="1">
            <a:off x="152400" y="2395025"/>
            <a:ext cx="2209800" cy="3700975"/>
          </a:xfrm>
          <a:prstGeom prst="rt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1566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2133600" cy="762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মূল্যায়ণ</a:t>
            </a:r>
            <a:endParaRPr lang="en-US" b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09800" y="2133600"/>
                <a:ext cx="3352800" cy="365760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44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400" dirty="0">
                            <a:solidFill>
                              <a:schemeClr val="accent1"/>
                            </a:solidFill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l-GR" sz="4400" i="1" dirty="0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𝜃</m:t>
                        </m:r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chemeClr val="accent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= </m:t>
                        </m:r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chemeClr val="accent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? </m:t>
                        </m:r>
                      </m:e>
                    </m:func>
                  </m:oMath>
                </a14:m>
                <a:endParaRPr lang="en-US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4400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40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l-GR" sz="4400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𝜃</m:t>
                        </m:r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= </m:t>
                        </m:r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? </m:t>
                        </m:r>
                      </m:e>
                    </m:func>
                  </m:oMath>
                </a14:m>
                <a:endParaRPr lang="en-US" sz="4400" dirty="0">
                  <a:solidFill>
                    <a:schemeClr val="accent1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44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400" dirty="0">
                            <a:solidFill>
                              <a:schemeClr val="accent1"/>
                            </a:solidFill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m:rPr>
                            <m:nor/>
                          </m:rPr>
                          <a:rPr lang="en-US" sz="4400" b="0" i="0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40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4400" i="1">
                            <a:latin typeface="Cambria Math"/>
                            <a:cs typeface="NikoshBAN" pitchFamily="2" charset="0"/>
                          </a:rPr>
                          <m:t>°</m:t>
                        </m:r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chemeClr val="accent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= </m:t>
                        </m:r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chemeClr val="accent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? </m:t>
                        </m:r>
                      </m:e>
                    </m:func>
                  </m:oMath>
                </a14:m>
                <a:endParaRPr lang="en-US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4400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40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4400" b="0" i="0" dirty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60</m:t>
                        </m:r>
                        <m:r>
                          <a:rPr lang="en-US" sz="4400" i="1">
                            <a:latin typeface="Cambria Math"/>
                            <a:cs typeface="NikoshBAN" pitchFamily="2" charset="0"/>
                          </a:rPr>
                          <m:t>°</m:t>
                        </m:r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= </m:t>
                        </m:r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? </m:t>
                        </m:r>
                      </m:e>
                    </m:func>
                  </m:oMath>
                </a14:m>
                <a:endParaRPr lang="en-US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09800" y="2133600"/>
                <a:ext cx="3352800" cy="36576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68364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3.33333E-6 L 2.5E-6 -0.07223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66667E-6 -4.07407E-6 L -1.66667E-6 -0.07222 " pathEditMode="relative" rAng="0" ptsTypes="AA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5E-6 4.81481E-6 L -2.5E-6 -0.07223 " pathEditMode="relative" rAng="0" ptsTypes="AA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3.7037E-6 L 3.33333E-6 -0.07223 " pathEditMode="relative" rAng="0" ptsTypes="AA">
                                      <p:cBhvr>
                                        <p:cTn id="3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1371600"/>
            <a:ext cx="2362200" cy="7620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90600" y="2743200"/>
                <a:ext cx="7391400" cy="1752600"/>
              </a:xfr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 fontScale="77500" lnSpcReduction="20000"/>
              </a:bodyPr>
              <a:lstStyle/>
              <a:p>
                <a:pPr marL="0" indent="0" algn="ctr">
                  <a:buNone/>
                </a:pP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নদীর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অপর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পাড়ের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100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মিটার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উচ্চতার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একটি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ভবনের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শীর্ষের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উন্নতিকোণ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45</a:t>
                </a:r>
                <a14:m>
                  <m:oMath xmlns:m="http://schemas.openxmlformats.org/officeDocument/2006/math">
                    <m:r>
                      <a:rPr lang="en-US" sz="6400" b="0" i="1">
                        <a:solidFill>
                          <a:srgbClr val="FF0000"/>
                        </a:solidFill>
                        <a:latin typeface="Cambria Math"/>
                        <a:cs typeface="NikoshBAN" pitchFamily="2" charset="0"/>
                      </a:rPr>
                      <m:t>°</m:t>
                    </m:r>
                    <m:r>
                      <a:rPr lang="en-US" sz="6400" b="0" i="0" smtClean="0">
                        <a:solidFill>
                          <a:srgbClr val="FF0000"/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হলে,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নদীর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বিস্তার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নির্ণয়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6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কর</a:t>
                </a:r>
                <a:r>
                  <a:rPr lang="en-US" sz="5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।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90600" y="2743200"/>
                <a:ext cx="7391400" cy="17526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7606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660787">
            <a:off x="3581136" y="803094"/>
            <a:ext cx="4267200" cy="2279073"/>
          </a:xfrm>
          <a:scene3d>
            <a:camera prst="isometricTopUp"/>
            <a:lightRig rig="threePt" dir="t"/>
          </a:scene3d>
        </p:spPr>
        <p:txBody>
          <a:bodyPr>
            <a:noAutofit/>
          </a:bodyPr>
          <a:lstStyle/>
          <a:p>
            <a:r>
              <a:rPr lang="en-US" sz="9600" i="1" dirty="0" err="1">
                <a:solidFill>
                  <a:srgbClr val="FF0000"/>
                </a:solidFill>
              </a:rPr>
              <a:t>ধন্যবাদ</a:t>
            </a:r>
            <a:endParaRPr lang="en-US" sz="9600" i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2971799"/>
            <a:ext cx="3048000" cy="38400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05676"/>
            <a:ext cx="3962400" cy="63475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735711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399"/>
            <a:ext cx="2743200" cy="609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4000" b="1" dirty="0" err="1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b="1" dirty="0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rgbClr val="CC33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000" b="1" dirty="0">
              <a:solidFill>
                <a:srgbClr val="CC33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6172200"/>
            <a:ext cx="1283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dirty="0">
                <a:solidFill>
                  <a:schemeClr val="tx2"/>
                </a:solidFill>
                <a:hlinkClick r:id="" action="ppaction://noaction"/>
              </a:rPr>
              <a:t>Page link</a:t>
            </a:r>
            <a:r>
              <a:rPr lang="en-US" dirty="0">
                <a:solidFill>
                  <a:schemeClr val="tx2"/>
                </a:solidFill>
              </a:rPr>
              <a:t>14</a:t>
            </a:r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8FBE305D-62FE-4C22-BA77-4A3AA8E1402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25" t="-116" r="27949" b="116"/>
          <a:stretch/>
        </p:blipFill>
        <p:spPr>
          <a:xfrm>
            <a:off x="4664612" y="838199"/>
            <a:ext cx="4174588" cy="564873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37433E7-4483-4E40-ABC3-26CCA6F92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31963"/>
            <a:ext cx="7239000" cy="426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নামঃ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ফকির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মিন্টু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আলী</a:t>
            </a:r>
            <a:endParaRPr lang="en-US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পদবীঃ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32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32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marL="0" indent="0">
              <a:buNone/>
            </a:pPr>
            <a:endParaRPr lang="en-US" sz="4400" b="1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প্রতিষ্ঠানঃ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শরাফপুর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কারামতি</a:t>
            </a:r>
            <a:r>
              <a:rPr lang="bn-IN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য়া সিনিয়র মাদরাসা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IN" sz="3200" b="1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গিলাতলা, রামপাল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>
              <a:buNone/>
            </a:pPr>
            <a:r>
              <a:rPr lang="en-US" sz="32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32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32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০১৭</a:t>
            </a:r>
            <a:r>
              <a:rPr lang="bn-IN" sz="32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২৪৪৩৪৮৮৮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Email-  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mintu.bgh@gmail.com</a:t>
            </a:r>
            <a:endParaRPr lang="en-US" sz="1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4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914400"/>
            <a:ext cx="2895600" cy="8564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286000"/>
            <a:ext cx="4495800" cy="3962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গণিত</a:t>
            </a:r>
            <a:endParaRPr lang="en-US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0" indent="0" algn="just">
              <a:buNone/>
            </a:pP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১০ম(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ত্রিকোণমিতি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</a:t>
            </a:r>
          </a:p>
          <a:p>
            <a:pPr marL="0" indent="0" algn="just">
              <a:buNone/>
            </a:pP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১০ম</a:t>
            </a:r>
          </a:p>
          <a:p>
            <a:pPr marL="0" indent="0" algn="just">
              <a:buNone/>
            </a:pP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০2-১0-২০১7</a:t>
            </a:r>
          </a:p>
          <a:p>
            <a:pPr marL="0" indent="0" algn="just">
              <a:buNone/>
            </a:pP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৫০ </a:t>
            </a:r>
            <a:r>
              <a:rPr lang="en-US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মিনিট</a:t>
            </a:r>
            <a:endParaRPr lang="en-US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95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3733800" cy="932688"/>
          </a:xfrm>
          <a:solidFill>
            <a:srgbClr val="FFFF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পূর্বজ্ঞান</a:t>
            </a:r>
            <a:r>
              <a:rPr lang="en-US" sz="54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যাচাইঃ</a:t>
            </a:r>
            <a:endParaRPr lang="en-US" sz="5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Triangle 3"/>
          <p:cNvSpPr/>
          <p:nvPr/>
        </p:nvSpPr>
        <p:spPr>
          <a:xfrm>
            <a:off x="1143000" y="2460486"/>
            <a:ext cx="2286000" cy="3330714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7526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57912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41914" y="57912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514600" y="5159514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4000" i="1">
                          <a:latin typeface="Cambria Math"/>
                        </a:rPr>
                        <m:t>𝜃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5159514"/>
                <a:ext cx="533400" cy="707886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Arc 9"/>
          <p:cNvSpPr/>
          <p:nvPr/>
        </p:nvSpPr>
        <p:spPr>
          <a:xfrm flipH="1">
            <a:off x="2286000" y="5007114"/>
            <a:ext cx="1284514" cy="1546086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362200" y="944038"/>
            <a:ext cx="1360714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>
                <a:solidFill>
                  <a:srgbClr val="FF0000"/>
                </a:solidFill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486400" y="1972737"/>
                <a:ext cx="2590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00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6000" dirty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sz="6000" i="1" dirty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𝜃</m:t>
                          </m:r>
                          <m:r>
                            <m:rPr>
                              <m:nor/>
                            </m:rPr>
                            <a:rPr lang="en-US" sz="6000" dirty="0">
                              <a:solidFill>
                                <a:schemeClr val="accent1"/>
                              </a:solidFill>
                            </a:rPr>
                            <m:t>= </m:t>
                          </m:r>
                          <m:r>
                            <m:rPr>
                              <m:nor/>
                            </m:rPr>
                            <a:rPr lang="en-US" sz="6000" dirty="0">
                              <a:solidFill>
                                <a:schemeClr val="accent1"/>
                              </a:solidFill>
                            </a:rPr>
                            <m:t>? 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972737"/>
                <a:ext cx="2590800" cy="1015663"/>
              </a:xfrm>
              <a:prstGeom prst="rect">
                <a:avLst/>
              </a:prstGeom>
              <a:blipFill>
                <a:blip r:embed="rId3"/>
                <a:stretch>
                  <a:fillRect r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86400" y="2988400"/>
                <a:ext cx="2590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00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600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6000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𝜃</m:t>
                          </m:r>
                          <m:r>
                            <m:rPr>
                              <m:nor/>
                            </m:rPr>
                            <a:rPr lang="en-US" sz="60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m:t>= </m:t>
                          </m:r>
                          <m:r>
                            <m:rPr>
                              <m:nor/>
                            </m:rPr>
                            <a:rPr lang="en-US" sz="60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m:t>? 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988400"/>
                <a:ext cx="2590800" cy="10156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21723" y="4125843"/>
                <a:ext cx="5192486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400" b="1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m:t>উন্নতি ও অবনতি কোণ</m:t>
                      </m:r>
                      <m:r>
                        <m:rPr>
                          <m:nor/>
                        </m:rPr>
                        <a:rPr lang="en-US" sz="4400" b="1" i="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4400" b="1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m:t>কী</m:t>
                      </m:r>
                      <m:r>
                        <m:rPr>
                          <m:nor/>
                        </m:rPr>
                        <a:rPr lang="en-US" sz="4400" b="1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m:t>?</m:t>
                      </m:r>
                    </m:oMath>
                  </m:oMathPara>
                </a14:m>
                <a:endParaRPr lang="en-US" sz="4400" b="1" dirty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endParaRPr lang="en-US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723" y="4125843"/>
                <a:ext cx="5192486" cy="13234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445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/>
      <p:bldP spid="7" grpId="0"/>
      <p:bldP spid="8" grpId="0"/>
      <p:bldP spid="9" grpId="0" animBg="1"/>
      <p:bldP spid="10" grpId="0" animBg="1"/>
      <p:bldP spid="11" grpId="0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72"/>
          <a:stretch/>
        </p:blipFill>
        <p:spPr>
          <a:xfrm>
            <a:off x="2971800" y="0"/>
            <a:ext cx="6172200" cy="67101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8600" y="4114800"/>
            <a:ext cx="1371602" cy="2407331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026047" y="699282"/>
            <a:ext cx="2667000" cy="8382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5400" b="1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5400" b="1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ঘোষণা</a:t>
            </a:r>
            <a:endParaRPr lang="en-US" sz="54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333419" y="2628900"/>
            <a:ext cx="3861025" cy="76200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দূরত্ব</a:t>
            </a:r>
            <a:r>
              <a:rPr lang="en-US" sz="54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উচ্চতা</a:t>
            </a:r>
            <a:r>
              <a:rPr lang="en-US" sz="54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943600" y="685800"/>
            <a:ext cx="0" cy="388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371600" y="4648201"/>
            <a:ext cx="4686300" cy="16763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ight Arrow 1"/>
          <p:cNvSpPr/>
          <p:nvPr/>
        </p:nvSpPr>
        <p:spPr>
          <a:xfrm rot="20360283">
            <a:off x="1367784" y="5984305"/>
            <a:ext cx="424307" cy="28541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1">
            <a:extLst>
              <a:ext uri="{FF2B5EF4-FFF2-40B4-BE49-F238E27FC236}">
                <a16:creationId xmlns:a16="http://schemas.microsoft.com/office/drawing/2014/main" id="{BA66B2A7-4416-43A9-9389-0378E341F6E3}"/>
              </a:ext>
            </a:extLst>
          </p:cNvPr>
          <p:cNvSpPr/>
          <p:nvPr/>
        </p:nvSpPr>
        <p:spPr>
          <a:xfrm rot="16200000">
            <a:off x="6446669" y="4754731"/>
            <a:ext cx="670264" cy="45720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71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07 0.01666 L 0.42327 -0.1905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08" y="-1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177 -0.00625 L -0.08177 -0.5451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2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838200"/>
            <a:ext cx="2667000" cy="10668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 err="1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8229600" cy="2941320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উন্নতি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অবনতি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দুরের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কাছে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যেয়ে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উচ্চতা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মাপতে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দুরের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দুরত্ব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মাপতে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278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0"/>
            <a:ext cx="9178635" cy="6844145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164031" y="381000"/>
            <a:ext cx="2781300" cy="7040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উপস্থাপনা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343400"/>
                <a:ext cx="7239000" cy="21336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just">
                  <a:buNone/>
                </a:pPr>
                <a:r>
                  <a:rPr lang="en-US" sz="4800" b="1" u="sng" dirty="0" err="1">
                    <a:solidFill>
                      <a:srgbClr val="FFFF00"/>
                    </a:solidFill>
                    <a:latin typeface="NikoshBAN" panose="02000000000000000000" pitchFamily="2" charset="0"/>
                    <a:cs typeface="NikoshBAN" pitchFamily="2" charset="0"/>
                  </a:rPr>
                  <a:t>সমস্যাঃ</a:t>
                </a:r>
                <a:endParaRPr lang="en-US" sz="4800" b="1" u="sng" dirty="0">
                  <a:solidFill>
                    <a:srgbClr val="FFFF0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marL="0" indent="0" algn="just">
                  <a:buNone/>
                </a:pP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100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মিটার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চওড়া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নদীর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অপর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প্রান্তের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একটি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ভবনের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শীর্ষের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উন্নতি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কোণ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45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FF00"/>
                        </a:solidFill>
                        <a:latin typeface="Cambria Math"/>
                        <a:cs typeface="NikoshBAN" pitchFamily="2" charset="0"/>
                      </a:rPr>
                      <m:t>°</m:t>
                    </m:r>
                  </m:oMath>
                </a14:m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তাহলে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ভবনটির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উচ্চতা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নির্ণয়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কর</a:t>
                </a:r>
                <a:r>
                  <a:rPr lang="en-US" sz="3600" b="1" dirty="0">
                    <a:solidFill>
                      <a:srgbClr val="FFFF00"/>
                    </a:solidFill>
                    <a:latin typeface="NikoshBAN" pitchFamily="2" charset="0"/>
                    <a:cs typeface="NikoshBAN" pitchFamily="2" charset="0"/>
                  </a:rPr>
                  <a:t>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343400"/>
                <a:ext cx="7239000" cy="2133600"/>
              </a:xfrm>
              <a:blipFill>
                <a:blip r:embed="rId3"/>
                <a:stretch>
                  <a:fillRect l="-3454" t="-10571" r="-2190" b="-1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334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1524000" cy="792162"/>
          </a:xfrm>
        </p:spPr>
        <p:txBody>
          <a:bodyPr>
            <a:normAutofit/>
          </a:bodyPr>
          <a:lstStyle/>
          <a:p>
            <a:pPr algn="ctr"/>
            <a:r>
              <a:rPr lang="en-US" sz="4400" b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4400" b="1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0" y="1219200"/>
                <a:ext cx="4648200" cy="5181600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এখানে,</a:t>
                </a:r>
              </a:p>
              <a:p>
                <a:pPr marL="0" indent="0">
                  <a:buNone/>
                </a:pP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নদীরপ্রস্থ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, BC= 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100</a:t>
                </a: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মিটার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উন্নতিকোণ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3000" b="1" i="1" dirty="0" smtClean="0">
                        <a:latin typeface="Cambria Math"/>
                        <a:cs typeface="NikoshBAN" pitchFamily="2" charset="0"/>
                      </a:rPr>
                      <m:t>&lt;</m:t>
                    </m:r>
                  </m:oMath>
                </a14:m>
                <a:r>
                  <a:rPr lang="en-US" sz="3000" dirty="0">
                    <a:latin typeface="NikoshBAN" pitchFamily="2" charset="0"/>
                    <a:cs typeface="NikoshBAN" pitchFamily="2" charset="0"/>
                  </a:rPr>
                  <a:t>ACB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l-GR" sz="360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𝜃</m:t>
                    </m:r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=45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°</m:t>
                    </m:r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ভবনের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উচ্চতা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3000" dirty="0">
                    <a:latin typeface="NikoshBAN" pitchFamily="2" charset="0"/>
                    <a:cs typeface="NikoshBAN" pitchFamily="2" charset="0"/>
                  </a:rPr>
                  <a:t>AB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800" dirty="0">
                    <a:latin typeface="NikoshBAN" pitchFamily="2" charset="0"/>
                    <a:cs typeface="NikoshBAN" pitchFamily="2" charset="0"/>
                  </a:rPr>
                  <a:t>?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000" i="1" smtClean="0">
                        <a:latin typeface="Cambria Math"/>
                        <a:ea typeface="Cambria Math"/>
                        <a:cs typeface="NikoshBAN" pitchFamily="2" charset="0"/>
                      </a:rPr>
                      <m:t>∆</m:t>
                    </m:r>
                  </m:oMath>
                </a14:m>
                <a:r>
                  <a:rPr lang="en-US" sz="3000" dirty="0">
                    <a:latin typeface="NikoshBAN" pitchFamily="2" charset="0"/>
                    <a:cs typeface="NikoshBAN" pitchFamily="2" charset="0"/>
                  </a:rPr>
                  <a:t>ABC -</a:t>
                </a:r>
                <a:r>
                  <a:rPr lang="en-US" sz="3900" dirty="0">
                    <a:latin typeface="NikoshBAN" pitchFamily="2" charset="0"/>
                    <a:cs typeface="NikoshBAN" pitchFamily="2" charset="0"/>
                  </a:rPr>
                  <a:t>এ</a:t>
                </a:r>
              </a:p>
              <a:p>
                <a:pPr marL="0" indent="0">
                  <a:buNone/>
                </a:pP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আমরাজানি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, tan</a:t>
                </a:r>
                <a14:m>
                  <m:oMath xmlns:m="http://schemas.openxmlformats.org/officeDocument/2006/math">
                    <m:r>
                      <a:rPr lang="el-GR" sz="360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𝜃</m:t>
                    </m:r>
                    <m:r>
                      <a:rPr lang="el-GR" sz="3600" i="1" dirty="0">
                        <a:solidFill>
                          <a:schemeClr val="accent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লম্ব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/</a:t>
                </a: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ভূমি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বা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,  </a:t>
                </a:r>
                <a:r>
                  <a:rPr lang="en-US" sz="3500" dirty="0">
                    <a:latin typeface="NikoshBAN" pitchFamily="2" charset="0"/>
                    <a:cs typeface="NikoshBAN" pitchFamily="2" charset="0"/>
                  </a:rPr>
                  <a:t>tan45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°</m:t>
                    </m:r>
                  </m:oMath>
                </a14:m>
                <a:r>
                  <a:rPr lang="en-US" sz="2600" dirty="0">
                    <a:latin typeface="NikoshBAN" pitchFamily="2" charset="0"/>
                    <a:cs typeface="NikoshBAN" pitchFamily="2" charset="0"/>
                  </a:rPr>
                  <a:t>=AB/BC</a:t>
                </a:r>
              </a:p>
              <a:p>
                <a:pPr marL="0" indent="0">
                  <a:buNone/>
                </a:pP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বা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1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3000" dirty="0">
                    <a:latin typeface="NikoshBAN" pitchFamily="2" charset="0"/>
                    <a:cs typeface="NikoshBAN" pitchFamily="2" charset="0"/>
                  </a:rPr>
                  <a:t>AB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/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rPr>
                      <m:t>100 </m:t>
                    </m:r>
                  </m:oMath>
                </a14:m>
                <a:endParaRPr lang="en-US" sz="36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বা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,  </a:t>
                </a:r>
                <a:r>
                  <a:rPr lang="en-US" sz="3000" dirty="0">
                    <a:latin typeface="NikoshBAN" pitchFamily="2" charset="0"/>
                    <a:cs typeface="NikoshBAN" pitchFamily="2" charset="0"/>
                  </a:rPr>
                  <a:t>AB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= 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100 </a:t>
                </a:r>
              </a:p>
              <a:p>
                <a:pPr marL="0" indent="0">
                  <a:buNone/>
                </a:pP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ভবনের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>
                    <a:latin typeface="NikoshBAN" pitchFamily="2" charset="0"/>
                    <a:cs typeface="NikoshBAN" pitchFamily="2" charset="0"/>
                  </a:rPr>
                  <a:t>উচ্চতা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3000" dirty="0">
                    <a:latin typeface="NikoshBAN" pitchFamily="2" charset="0"/>
                    <a:cs typeface="NikoshBAN" pitchFamily="2" charset="0"/>
                  </a:rPr>
                  <a:t>AB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100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মিটার।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0" y="1219200"/>
                <a:ext cx="4648200" cy="5181600"/>
              </a:xfrm>
              <a:blipFill>
                <a:blip r:embed="rId2"/>
                <a:stretch>
                  <a:fillRect l="-2621" t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Triangle 3"/>
          <p:cNvSpPr/>
          <p:nvPr/>
        </p:nvSpPr>
        <p:spPr>
          <a:xfrm flipH="1">
            <a:off x="5486400" y="1066800"/>
            <a:ext cx="2971800" cy="3124200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153400" y="3048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81600" y="42672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43434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400" y="42672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মিটার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Arc 9"/>
          <p:cNvSpPr/>
          <p:nvPr/>
        </p:nvSpPr>
        <p:spPr>
          <a:xfrm>
            <a:off x="5791200" y="3505200"/>
            <a:ext cx="762000" cy="139368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791200" y="3733800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  <a:cs typeface="NikoshBAN" pitchFamily="2" charset="0"/>
                      </a:rPr>
                      <m:t>5</m:t>
                    </m:r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°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3733800"/>
                <a:ext cx="762000" cy="46166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2000" t="-12000"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351F51CF-EC51-4E95-BD1B-44913C218B13}"/>
              </a:ext>
            </a:extLst>
          </p:cNvPr>
          <p:cNvSpPr txBox="1"/>
          <p:nvPr/>
        </p:nvSpPr>
        <p:spPr>
          <a:xfrm rot="19035433">
            <a:off x="6360194" y="291832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NikoshBAN" pitchFamily="2" charset="0"/>
                <a:cs typeface="NikoshBAN" pitchFamily="2" charset="0"/>
              </a:rPr>
              <a:t>উন্নতিকোণ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183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6" grpId="0"/>
      <p:bldP spid="7" grpId="0"/>
      <p:bldP spid="8" grpId="0"/>
      <p:bldP spid="9" grpId="0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1066800"/>
            <a:ext cx="2743200" cy="6096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36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71600" y="2438400"/>
                <a:ext cx="6781800" cy="1752600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en-US" sz="40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200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মিটার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দূরের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একটি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গাছের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শীর্ষের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উন্নতি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কোণ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40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60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rgbClr val="0070C0"/>
                        </a:solidFill>
                        <a:effectLst/>
                        <a:latin typeface="Cambria Math"/>
                        <a:cs typeface="NikoshBAN" pitchFamily="2" charset="0"/>
                      </a:rPr>
                      <m:t>°</m:t>
                    </m:r>
                  </m:oMath>
                </a14:m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।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গাছের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উচ্চতা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নির্ণয়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কর</a:t>
                </a:r>
                <a:r>
                  <a:rPr lang="en-US" sz="3600" b="1" dirty="0">
                    <a:solidFill>
                      <a:srgbClr val="0070C0"/>
                    </a:solidFill>
                    <a:effectLst/>
                    <a:latin typeface="NikoshBAN" panose="02000000000000000000" pitchFamily="2" charset="0"/>
                    <a:cs typeface="NikoshBAN" panose="02000000000000000000" pitchFamily="2" charset="0"/>
                  </a:rPr>
                  <a:t>।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2438400"/>
                <a:ext cx="6781800" cy="1752600"/>
              </a:xfrm>
              <a:blipFill>
                <a:blip r:embed="rId2"/>
                <a:stretch>
                  <a:fillRect l="-3145" t="-5903" r="-2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11030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77778E-7 2.59259E-6 L 2.77778E-7 -0.07222 " pathEditMode="relative" rAng="0" ptsTypes="AA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557</TotalTime>
  <Words>244</Words>
  <Application>Microsoft Office PowerPoint</Application>
  <PresentationFormat>On-screen Show (4:3)</PresentationFormat>
  <Paragraphs>65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Cambria Math</vt:lpstr>
      <vt:lpstr>Constantia</vt:lpstr>
      <vt:lpstr>NikoshBAN</vt:lpstr>
      <vt:lpstr>Times New Roman</vt:lpstr>
      <vt:lpstr>Wingdings 2</vt:lpstr>
      <vt:lpstr>Flow</vt:lpstr>
      <vt:lpstr>স্বাগতম</vt:lpstr>
      <vt:lpstr>শিক্ষক পরিচিতি</vt:lpstr>
      <vt:lpstr>পাঠ পরিচিতি</vt:lpstr>
      <vt:lpstr>পূর্বজ্ঞান যাচাইঃ</vt:lpstr>
      <vt:lpstr>পাঠ ঘোষণা</vt:lpstr>
      <vt:lpstr>শিখনফল</vt:lpstr>
      <vt:lpstr>পাঠ উপস্থাপনা</vt:lpstr>
      <vt:lpstr>সমাধান</vt:lpstr>
      <vt:lpstr>একক কাজ</vt:lpstr>
      <vt:lpstr>মূল্যায়ণ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dulal</dc:creator>
  <cp:lastModifiedBy>Fakir Mintu Ali</cp:lastModifiedBy>
  <cp:revision>125</cp:revision>
  <dcterms:created xsi:type="dcterms:W3CDTF">2006-08-16T00:00:00Z</dcterms:created>
  <dcterms:modified xsi:type="dcterms:W3CDTF">2017-10-03T13:43:39Z</dcterms:modified>
</cp:coreProperties>
</file>